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sldIdLst>
    <p:sldId id="333" r:id="rId2"/>
    <p:sldId id="334" r:id="rId3"/>
    <p:sldId id="335" r:id="rId4"/>
    <p:sldId id="336" r:id="rId5"/>
    <p:sldId id="337" r:id="rId6"/>
    <p:sldId id="338"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افتراضي" id="{93A7D249-DE8C-49A8-AEB3-7A9FBB5A5444}">
          <p14:sldIdLst>
            <p14:sldId id="333"/>
            <p14:sldId id="334"/>
            <p14:sldId id="335"/>
            <p14:sldId id="336"/>
            <p14:sldId id="337"/>
            <p14:sldId id="338"/>
          </p14:sldIdLst>
        </p14:section>
        <p14:section name="مقطع بدون عنوان" id="{3FED5C56-AA3D-4D9B-81BC-1EB9469FC787}">
          <p14:sldIdLst/>
        </p14:section>
        <p14:section name="مقطع بدون عنوان" id="{E8A11B2B-A223-4270-8B6F-7DF3D5719415}">
          <p14:sldIdLst/>
        </p14:section>
        <p14:section name="مقطع بدون عنوان" id="{4D5065B4-C471-4296-8169-360F758A88B2}">
          <p14:sldIdLst/>
        </p14:section>
        <p14:section name="مقطع بدون عنوان" id="{E56C352F-EBB6-4B8C-9A0B-D6F99697F1C3}">
          <p14:sldIdLst/>
        </p14:section>
        <p14:section name="مقطع بدون عنوان" id="{6195D626-D5F4-4455-8120-9C5A621D8FE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9" d="100"/>
          <a:sy n="79" d="100"/>
        </p:scale>
        <p:origin x="-111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589EAE74-F455-4AC8-AC55-86F83287B249}" type="datetimeFigureOut">
              <a:rPr lang="ar-IQ" smtClean="0"/>
              <a:t>21/04/1441</a:t>
            </a:fld>
            <a:endParaRPr lang="ar-IQ"/>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IQ"/>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DA85208D-3618-42A0-8918-4973BD9E8FE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9EAE74-F455-4AC8-AC55-86F83287B249}" type="datetimeFigureOut">
              <a:rPr lang="ar-IQ" smtClean="0"/>
              <a:t>21/04/1441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A85208D-3618-42A0-8918-4973BD9E8FE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9EAE74-F455-4AC8-AC55-86F83287B249}" type="datetimeFigureOut">
              <a:rPr lang="ar-IQ" smtClean="0"/>
              <a:t>21/04/1441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A85208D-3618-42A0-8918-4973BD9E8FE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589EAE74-F455-4AC8-AC55-86F83287B249}" type="datetimeFigureOut">
              <a:rPr lang="ar-IQ" smtClean="0"/>
              <a:t>21/04/1441</a:t>
            </a:fld>
            <a:endParaRPr lang="ar-IQ"/>
          </a:p>
        </p:txBody>
      </p:sp>
      <p:sp>
        <p:nvSpPr>
          <p:cNvPr id="9" name="عنصر نائب لرقم الشريحة 8"/>
          <p:cNvSpPr>
            <a:spLocks noGrp="1"/>
          </p:cNvSpPr>
          <p:nvPr>
            <p:ph type="sldNum" sz="quarter" idx="15"/>
          </p:nvPr>
        </p:nvSpPr>
        <p:spPr/>
        <p:txBody>
          <a:bodyPr rtlCol="0"/>
          <a:lstStyle/>
          <a:p>
            <a:fld id="{DA85208D-3618-42A0-8918-4973BD9E8FEC}" type="slidenum">
              <a:rPr lang="ar-IQ" smtClean="0"/>
              <a:t>‹#›</a:t>
            </a:fld>
            <a:endParaRPr lang="ar-IQ"/>
          </a:p>
        </p:txBody>
      </p:sp>
      <p:sp>
        <p:nvSpPr>
          <p:cNvPr id="10" name="عنصر نائب للتذييل 9"/>
          <p:cNvSpPr>
            <a:spLocks noGrp="1"/>
          </p:cNvSpPr>
          <p:nvPr>
            <p:ph type="ftr" sz="quarter" idx="16"/>
          </p:nvPr>
        </p:nvSpPr>
        <p:spPr/>
        <p:txBody>
          <a:bodyPr rtlCol="0"/>
          <a:lstStyle/>
          <a:p>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589EAE74-F455-4AC8-AC55-86F83287B249}" type="datetimeFigureOut">
              <a:rPr lang="ar-IQ" smtClean="0"/>
              <a:t>21/04/1441</a:t>
            </a:fld>
            <a:endParaRPr lang="ar-IQ"/>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IQ"/>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DA85208D-3618-42A0-8918-4973BD9E8FEC}"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589EAE74-F455-4AC8-AC55-86F83287B249}" type="datetimeFigureOut">
              <a:rPr lang="ar-IQ" smtClean="0"/>
              <a:t>21/04/1441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A85208D-3618-42A0-8918-4973BD9E8FEC}" type="slidenum">
              <a:rPr lang="ar-IQ" smtClean="0"/>
              <a:t>‹#›</a:t>
            </a:fld>
            <a:endParaRPr lang="ar-IQ"/>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589EAE74-F455-4AC8-AC55-86F83287B249}" type="datetimeFigureOut">
              <a:rPr lang="ar-IQ" smtClean="0"/>
              <a:t>21/04/1441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A85208D-3618-42A0-8918-4973BD9E8FEC}" type="slidenum">
              <a:rPr lang="ar-IQ" smtClean="0"/>
              <a:t>‹#›</a:t>
            </a:fld>
            <a:endParaRPr lang="ar-IQ"/>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589EAE74-F455-4AC8-AC55-86F83287B249}" type="datetimeFigureOut">
              <a:rPr lang="ar-IQ" smtClean="0"/>
              <a:t>21/04/1441</a:t>
            </a:fld>
            <a:endParaRPr lang="ar-IQ"/>
          </a:p>
        </p:txBody>
      </p:sp>
      <p:sp>
        <p:nvSpPr>
          <p:cNvPr id="7" name="عنصر نائب لرقم الشريحة 6"/>
          <p:cNvSpPr>
            <a:spLocks noGrp="1"/>
          </p:cNvSpPr>
          <p:nvPr>
            <p:ph type="sldNum" sz="quarter" idx="11"/>
          </p:nvPr>
        </p:nvSpPr>
        <p:spPr/>
        <p:txBody>
          <a:bodyPr rtlCol="0"/>
          <a:lstStyle/>
          <a:p>
            <a:fld id="{DA85208D-3618-42A0-8918-4973BD9E8FEC}" type="slidenum">
              <a:rPr lang="ar-IQ" smtClean="0"/>
              <a:t>‹#›</a:t>
            </a:fld>
            <a:endParaRPr lang="ar-IQ"/>
          </a:p>
        </p:txBody>
      </p:sp>
      <p:sp>
        <p:nvSpPr>
          <p:cNvPr id="8" name="عنصر نائب للتذييل 7"/>
          <p:cNvSpPr>
            <a:spLocks noGrp="1"/>
          </p:cNvSpPr>
          <p:nvPr>
            <p:ph type="ftr" sz="quarter" idx="12"/>
          </p:nvPr>
        </p:nvSpPr>
        <p:spPr/>
        <p:txBody>
          <a:bodyPr rtlCol="0"/>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89EAE74-F455-4AC8-AC55-86F83287B249}" type="datetimeFigureOut">
              <a:rPr lang="ar-IQ" smtClean="0"/>
              <a:t>21/04/1441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A85208D-3618-42A0-8918-4973BD9E8FE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589EAE74-F455-4AC8-AC55-86F83287B249}" type="datetimeFigureOut">
              <a:rPr lang="ar-IQ" smtClean="0"/>
              <a:t>21/04/1441</a:t>
            </a:fld>
            <a:endParaRPr lang="ar-IQ"/>
          </a:p>
        </p:txBody>
      </p:sp>
      <p:sp>
        <p:nvSpPr>
          <p:cNvPr id="22" name="عنصر نائب لرقم الشريحة 21"/>
          <p:cNvSpPr>
            <a:spLocks noGrp="1"/>
          </p:cNvSpPr>
          <p:nvPr>
            <p:ph type="sldNum" sz="quarter" idx="15"/>
          </p:nvPr>
        </p:nvSpPr>
        <p:spPr/>
        <p:txBody>
          <a:bodyPr rtlCol="0"/>
          <a:lstStyle/>
          <a:p>
            <a:fld id="{DA85208D-3618-42A0-8918-4973BD9E8FEC}" type="slidenum">
              <a:rPr lang="ar-IQ" smtClean="0"/>
              <a:t>‹#›</a:t>
            </a:fld>
            <a:endParaRPr lang="ar-IQ"/>
          </a:p>
        </p:txBody>
      </p:sp>
      <p:sp>
        <p:nvSpPr>
          <p:cNvPr id="23" name="عنصر نائب للتذييل 22"/>
          <p:cNvSpPr>
            <a:spLocks noGrp="1"/>
          </p:cNvSpPr>
          <p:nvPr>
            <p:ph type="ftr" sz="quarter" idx="16"/>
          </p:nvPr>
        </p:nvSpPr>
        <p:spPr/>
        <p:txBody>
          <a:bodyPr rtlCol="0"/>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589EAE74-F455-4AC8-AC55-86F83287B249}" type="datetimeFigureOut">
              <a:rPr lang="ar-IQ" smtClean="0"/>
              <a:t>21/04/1441</a:t>
            </a:fld>
            <a:endParaRPr lang="ar-IQ"/>
          </a:p>
        </p:txBody>
      </p:sp>
      <p:sp>
        <p:nvSpPr>
          <p:cNvPr id="18" name="عنصر نائب لرقم الشريحة 17"/>
          <p:cNvSpPr>
            <a:spLocks noGrp="1"/>
          </p:cNvSpPr>
          <p:nvPr>
            <p:ph type="sldNum" sz="quarter" idx="11"/>
          </p:nvPr>
        </p:nvSpPr>
        <p:spPr/>
        <p:txBody>
          <a:bodyPr rtlCol="0"/>
          <a:lstStyle/>
          <a:p>
            <a:fld id="{DA85208D-3618-42A0-8918-4973BD9E8FEC}" type="slidenum">
              <a:rPr lang="ar-IQ" smtClean="0"/>
              <a:t>‹#›</a:t>
            </a:fld>
            <a:endParaRPr lang="ar-IQ"/>
          </a:p>
        </p:txBody>
      </p:sp>
      <p:sp>
        <p:nvSpPr>
          <p:cNvPr id="21" name="عنصر نائب للتذييل 20"/>
          <p:cNvSpPr>
            <a:spLocks noGrp="1"/>
          </p:cNvSpPr>
          <p:nvPr>
            <p:ph type="ftr" sz="quarter" idx="12"/>
          </p:nvPr>
        </p:nvSpPr>
        <p:spPr/>
        <p:txBody>
          <a:bodyPr rtlCol="0"/>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89EAE74-F455-4AC8-AC55-86F83287B249}" type="datetimeFigureOut">
              <a:rPr lang="ar-IQ" smtClean="0"/>
              <a:t>21/04/1441</a:t>
            </a:fld>
            <a:endParaRPr lang="ar-IQ"/>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IQ"/>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A85208D-3618-42A0-8918-4973BD9E8FEC}"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t>المحاضرة الثانية /الضبط الإداري</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62500" lnSpcReduction="20000"/>
          </a:bodyPr>
          <a:lstStyle/>
          <a:p>
            <a:r>
              <a:rPr lang="ar-IQ" b="1" dirty="0"/>
              <a:t> </a:t>
            </a:r>
            <a:r>
              <a:rPr lang="ar-IQ" dirty="0"/>
              <a:t>كانت واجبات الدولة قديماً تنحصر في حماية الأمن في الداخل والخارج إذا كانت تسمى (الدولة الحارسة).. إلا أن واجبات الدولة بدأت تتوسع منذ بداية القرن العشرين إذ تدخلت الدولة في شؤون كثيرة ومنها بشكل خاص الشؤون الاقتصادية وبذلك ازدادت مهام الإدارة واتسع نشاطها وتعددت مرافقها العامة وازدادت واجباتها في إشباع الحاجات العامة وتقديم الخدمات لجمهور المواطنين من خلال المرافق العامة ... لذا تحددت مهام الدولة بضبط أمن المجتمع (الضبط الإداري) الذي سيكون محور محاضرتنا هذا الاسبوع ، وتقديم الخدمات للجمهور من خلال (المرفق العام) الذي سنتناوله لاحقا.</a:t>
            </a:r>
            <a:endParaRPr lang="en-US" dirty="0"/>
          </a:p>
          <a:p>
            <a:r>
              <a:rPr lang="ar-IQ" b="1" dirty="0"/>
              <a:t>تعريف الضبط الإداري :</a:t>
            </a:r>
            <a:endParaRPr lang="en-US" dirty="0"/>
          </a:p>
          <a:p>
            <a:r>
              <a:rPr lang="ar-IQ" dirty="0"/>
              <a:t>       يقصد بالضبط الإداري بمعناه العام : مجموعة من الإجراءات والأوامر والقرارات التي تتخذها السلطة المختصة للمحافظة على النظام العام . بمدلولاته الثلاثة " الأمن ، الصحة ، السكينة ) .</a:t>
            </a:r>
            <a:endParaRPr lang="en-US" dirty="0"/>
          </a:p>
          <a:p>
            <a:r>
              <a:rPr lang="ar-IQ" dirty="0"/>
              <a:t>       ويلاحظ أن المشرع سواء في فرنسا أو مصر أو في العراق ، لم يضع تعريفاً محدداً للضبط الإداري ، وإنما اكتفى بتحديد </a:t>
            </a:r>
            <a:r>
              <a:rPr lang="ar-IQ" dirty="0" err="1"/>
              <a:t>أغراضة</a:t>
            </a:r>
            <a:r>
              <a:rPr lang="ar-IQ" dirty="0"/>
              <a:t> ، وترك تعريفه للفقه والقضاء . </a:t>
            </a:r>
            <a:endParaRPr lang="en-US" dirty="0"/>
          </a:p>
          <a:p>
            <a:r>
              <a:rPr lang="ar-IQ" dirty="0"/>
              <a:t>     ويمكن أن نورد أهم التعريفات التي </a:t>
            </a:r>
            <a:r>
              <a:rPr lang="ar-IQ" dirty="0" err="1"/>
              <a:t>تنأولت</a:t>
            </a:r>
            <a:r>
              <a:rPr lang="ar-IQ" dirty="0"/>
              <a:t> موضوع الضبط الإداري وكما هو آتي :</a:t>
            </a:r>
            <a:endParaRPr lang="en-US" dirty="0"/>
          </a:p>
          <a:p>
            <a:r>
              <a:rPr lang="ar-IQ" dirty="0"/>
              <a:t>  </a:t>
            </a:r>
            <a:r>
              <a:rPr lang="ar-IQ" b="1" dirty="0"/>
              <a:t>عرفه الأستاذ دي </a:t>
            </a:r>
            <a:r>
              <a:rPr lang="ar-IQ" b="1" dirty="0" err="1"/>
              <a:t>ليبدير</a:t>
            </a:r>
            <a:r>
              <a:rPr lang="ar-IQ" b="1" dirty="0"/>
              <a:t> بأنه : </a:t>
            </a:r>
            <a:r>
              <a:rPr lang="ar-IQ" dirty="0"/>
              <a:t>مظهر من مظاهر عمل الإدارة يتمثل في تنظيم حريات الأفراد حماية للنظام العام .</a:t>
            </a:r>
            <a:endParaRPr lang="en-US" dirty="0"/>
          </a:p>
          <a:p>
            <a:r>
              <a:rPr lang="ar-IQ" b="1" dirty="0"/>
              <a:t>أما الفقيه الدكتور </a:t>
            </a:r>
            <a:r>
              <a:rPr lang="ar-IQ" b="1" dirty="0" err="1"/>
              <a:t>طعيمة</a:t>
            </a:r>
            <a:r>
              <a:rPr lang="ar-IQ" b="1" dirty="0"/>
              <a:t> الجرف </a:t>
            </a:r>
            <a:r>
              <a:rPr lang="ar-IQ" b="1" dirty="0" err="1"/>
              <a:t>فأيعرفه</a:t>
            </a:r>
            <a:r>
              <a:rPr lang="ar-IQ" b="1" dirty="0"/>
              <a:t> بأنه : </a:t>
            </a:r>
            <a:r>
              <a:rPr lang="ar-IQ" dirty="0"/>
              <a:t>وظيفة من أهم وظائف الإدارة تتمثل أصلا في المحافظة على النظام العام </a:t>
            </a:r>
            <a:r>
              <a:rPr lang="ar-IQ" dirty="0" err="1"/>
              <a:t>بعناصرة</a:t>
            </a:r>
            <a:r>
              <a:rPr lang="ar-IQ" dirty="0"/>
              <a:t> الثلاثة الأمن العام ، والصحة العامة ، والسكينة العامة ، عن طريق إصدار القرارات </a:t>
            </a:r>
            <a:r>
              <a:rPr lang="ar-IQ" dirty="0" err="1"/>
              <a:t>اللائحية</a:t>
            </a:r>
            <a:r>
              <a:rPr lang="ar-IQ" dirty="0"/>
              <a:t> والفردية </a:t>
            </a:r>
            <a:r>
              <a:rPr lang="ar-IQ" dirty="0" err="1"/>
              <a:t>وأستخدام</a:t>
            </a:r>
            <a:r>
              <a:rPr lang="ar-IQ" dirty="0"/>
              <a:t> القوة المادية مع </a:t>
            </a:r>
            <a:r>
              <a:rPr lang="ar-IQ" dirty="0" err="1"/>
              <a:t>مايتبع</a:t>
            </a:r>
            <a:r>
              <a:rPr lang="ar-IQ" dirty="0"/>
              <a:t> ذلك من فرض قيود على الحريات الفردية </a:t>
            </a:r>
            <a:r>
              <a:rPr lang="ar-IQ" dirty="0" err="1"/>
              <a:t>تسلتزمها</a:t>
            </a:r>
            <a:r>
              <a:rPr lang="ar-IQ" dirty="0"/>
              <a:t> الحياة الاجتماعية .</a:t>
            </a:r>
            <a:r>
              <a:rPr lang="ar-IQ" b="1" dirty="0"/>
              <a:t> </a:t>
            </a:r>
            <a:endParaRPr lang="en-US" dirty="0"/>
          </a:p>
          <a:p>
            <a:r>
              <a:rPr lang="ar-IQ" b="1" dirty="0"/>
              <a:t>    </a:t>
            </a:r>
            <a:r>
              <a:rPr lang="ar-IQ" dirty="0"/>
              <a:t> وأيا كان الأمر فأن الضبط الإداري نظام وقائي تتولى الدولة فيه الإدارة حماية المجتمع من كل ما يمكن أن يخل بأمنه وسلامته وصحة أفراده وسكينتهم . إن واجب الإدارة في الضبط الإداري لا يتعارض مع الحريات الفردية لأن هذه الحريات يجب أن تمارس في حدود القانون وبما يمكن الجميع من ممارسة حرياتهم </a:t>
            </a:r>
            <a:r>
              <a:rPr lang="ar-IQ" dirty="0" err="1"/>
              <a:t>بأنتظام</a:t>
            </a:r>
            <a:r>
              <a:rPr lang="ar-IQ" dirty="0"/>
              <a:t> بهدف حماية النظام العام في الدولة وبهذا المعنى يتميز الضبط الإداري عن الضبط التشريعي والضبط القضائي .</a:t>
            </a:r>
          </a:p>
        </p:txBody>
      </p:sp>
    </p:spTree>
    <p:extLst>
      <p:ext uri="{BB962C8B-B14F-4D97-AF65-F5344CB8AC3E}">
        <p14:creationId xmlns:p14="http://schemas.microsoft.com/office/powerpoint/2010/main" val="3399990773"/>
      </p:ext>
    </p:extLst>
  </p:cSld>
  <p:clrMapOvr>
    <a:masterClrMapping/>
  </p:clrMapOvr>
  <p:transition spd="slow">
    <p:cover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t>الضبط الإداري والضبط التشريعي والضبط القضائي .</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40000" lnSpcReduction="20000"/>
          </a:bodyPr>
          <a:lstStyle/>
          <a:p>
            <a:r>
              <a:rPr lang="ar-IQ" dirty="0"/>
              <a:t> تتولى الإدارة بموجب </a:t>
            </a:r>
            <a:r>
              <a:rPr lang="ar-IQ" b="1" dirty="0"/>
              <a:t>( الضبط الإداري )</a:t>
            </a:r>
            <a:r>
              <a:rPr lang="ar-IQ" dirty="0"/>
              <a:t> تنظيم ومراقبة وممارسة الأفراد لحرياتهم الفردية ونشاطاتهم الخاصة بما يكفل النظام العام ، وبذلك يكون الضبط الإداري الذي يصدر من جانب الإدارة في شكل قرارات تنظيمية أو فردية يترتب عليها تقييد حريات الأفراد بهدف حماية النظام العام. ومن ذلك يتضح إن الضبط الإداري هو  ( إجراء وقائي ) غايته حماية النظام العام .</a:t>
            </a:r>
            <a:endParaRPr lang="en-US" dirty="0"/>
          </a:p>
          <a:p>
            <a:r>
              <a:rPr lang="ar-IQ" dirty="0"/>
              <a:t>    </a:t>
            </a:r>
            <a:r>
              <a:rPr lang="ar-IQ" b="1" dirty="0"/>
              <a:t>أما الضبط القضائي</a:t>
            </a:r>
            <a:r>
              <a:rPr lang="ar-IQ" dirty="0"/>
              <a:t> ، هو إجراء يقوم به القضاء بعد وقوع الجريمة للتحري عن فاعلها واتخاذ الإجراءات القانونية الأصولية لتقديمه للمحاكمة لينال جزاءه في حالة ثبوت ارتكابه للفعل . فهو يصدر في شكل قرارات قضائية ،  ومن ذلك يتضح إن الضبط القضائي هو ( إجراء علاجي ) .</a:t>
            </a:r>
            <a:endParaRPr lang="en-US" dirty="0"/>
          </a:p>
          <a:p>
            <a:r>
              <a:rPr lang="ar-IQ" b="1" dirty="0"/>
              <a:t>     وبشأن الضبط التشريعي </a:t>
            </a:r>
            <a:r>
              <a:rPr lang="ar-IQ" dirty="0"/>
              <a:t>، فيقصد به هي مجموعة التشريعات الصادرة من الجهة التشريعية والخاصة بتنظيم وتقييد حريات الأفراد ويسمى </a:t>
            </a:r>
            <a:r>
              <a:rPr lang="ar-IQ" b="1" dirty="0"/>
              <a:t>( بالضبط التشريعي).</a:t>
            </a:r>
            <a:r>
              <a:rPr lang="ar-IQ" dirty="0"/>
              <a:t> </a:t>
            </a:r>
            <a:endParaRPr lang="en-US" dirty="0"/>
          </a:p>
          <a:p>
            <a:r>
              <a:rPr lang="ar-IQ" b="1" dirty="0"/>
              <a:t>أغراض الضبط الإداري</a:t>
            </a:r>
            <a:endParaRPr lang="en-US" dirty="0"/>
          </a:p>
          <a:p>
            <a:r>
              <a:rPr lang="ar-IQ" b="1" dirty="0"/>
              <a:t>    </a:t>
            </a:r>
            <a:r>
              <a:rPr lang="ar-IQ" dirty="0"/>
              <a:t>عرفنا سابقاً إن هدف الضبط الإداري هو حماية ( النظام العام ) فماذا يقصد </a:t>
            </a:r>
            <a:r>
              <a:rPr lang="ar-IQ" b="1" dirty="0"/>
              <a:t>بالنظام العام </a:t>
            </a:r>
            <a:r>
              <a:rPr lang="ar-IQ" dirty="0"/>
              <a:t>.. هو مجموعة المصالح العليا للمجتمع في زمن معين، يتفق الجميع على سلامتها وحمايتها .</a:t>
            </a:r>
            <a:endParaRPr lang="en-US" dirty="0"/>
          </a:p>
          <a:p>
            <a:r>
              <a:rPr lang="ar-IQ" dirty="0"/>
              <a:t>     والنظام العام فكرة مرنة تختلف باختلاف الزمان والمكان فما يعتبر مخالفاً للنظام العام في زمان أو مكان معينين قد لا يعد كذلك في زمان أو مكان آخرين . كما يختلف باختلاف الفلسفة السياسية والاقتصادية والاجتماعية السائدة في الدولة. لذلك يجمع الفقه على ضرورة ربط فكرة النظام العام بالمصلحة العامة العليا للمجتمع في كل دولة على حدة.</a:t>
            </a:r>
            <a:endParaRPr lang="en-US" dirty="0"/>
          </a:p>
          <a:p>
            <a:r>
              <a:rPr lang="ar-IQ" dirty="0"/>
              <a:t>     أن معظم الفقهاء يتفقون على أن النظام العام يهدف الى تحقيق ثلاثة أغراض رئيسية هي : الأمن العام والصحة العام والسكينة العامة . </a:t>
            </a:r>
            <a:endParaRPr lang="en-US" dirty="0"/>
          </a:p>
          <a:p>
            <a:pPr lvl="0"/>
            <a:r>
              <a:rPr lang="ar-IQ" b="1" dirty="0"/>
              <a:t>الأمن العام :- </a:t>
            </a:r>
            <a:endParaRPr lang="en-US" dirty="0"/>
          </a:p>
          <a:p>
            <a:r>
              <a:rPr lang="ar-IQ" dirty="0"/>
              <a:t>       يقصد بالأمن العام طمأنينة أفراد الجماعة على أشخاصهم وأموالهم من أي خطر أن يقع عليهم، سواء كان مصدر الأخطار الطبيعة كالفيضانات والزلازل والحرائق، أم كان مصدرها الإنسان مثل حوادث السيارات وانهيار المنازل وارتكاب جرائم القتل والسرقة والشغب والمظاهرات .</a:t>
            </a:r>
            <a:endParaRPr lang="en-US" dirty="0"/>
          </a:p>
          <a:p>
            <a:r>
              <a:rPr lang="ar-IQ" dirty="0"/>
              <a:t>        ويجب أن يكون هدف سلطات الضبط هنا هو حفظ النظام في كل أرجاء الدولة بمعنى درء المخاطر ودفع العدوان عن الأشخاص أو الأموال، وفي سبيل تحقيق هذا الهدف ، يتعين على سلطات الضبط </a:t>
            </a:r>
            <a:r>
              <a:rPr lang="ar-IQ" dirty="0" err="1"/>
              <a:t>إتخاذ</a:t>
            </a:r>
            <a:r>
              <a:rPr lang="ar-IQ" dirty="0"/>
              <a:t> كافة الإجراءات اللازمة ، مثل تنظيم دوريات الأمن لمنع الجرائم وتنظيم المرور لمنع حوادث السيارات </a:t>
            </a:r>
            <a:r>
              <a:rPr lang="ar-IQ" dirty="0" err="1"/>
              <a:t>وإتخاذ</a:t>
            </a:r>
            <a:r>
              <a:rPr lang="ar-IQ" dirty="0"/>
              <a:t> الاحتياطات اللازمة ضد الكوارث المتوقعة كالزلازل والفيضانات والسيول بالإضافة الى منع المظاهرات والفتن المضرة بأمن الدولة .</a:t>
            </a:r>
            <a:endParaRPr lang="en-US" dirty="0"/>
          </a:p>
          <a:p>
            <a:pPr lvl="0"/>
            <a:r>
              <a:rPr lang="ar-IQ" b="1" dirty="0"/>
              <a:t>- الصحة العامة :- </a:t>
            </a:r>
            <a:endParaRPr lang="en-US" dirty="0"/>
          </a:p>
          <a:p>
            <a:r>
              <a:rPr lang="ar-IQ" dirty="0"/>
              <a:t>       وتعني حماية صحة الأفراد من خلال </a:t>
            </a:r>
            <a:r>
              <a:rPr lang="ar-IQ" dirty="0" err="1"/>
              <a:t>إتخاذ</a:t>
            </a:r>
            <a:r>
              <a:rPr lang="ar-IQ" dirty="0"/>
              <a:t> الإجراءات اللازمة للمحافظة على الصحة العامة ومنع كل </a:t>
            </a:r>
            <a:r>
              <a:rPr lang="ar-IQ" dirty="0" err="1"/>
              <a:t>أسبابصة</a:t>
            </a:r>
            <a:r>
              <a:rPr lang="ar-IQ" dirty="0"/>
              <a:t> المرض والأوبئة ، فتقوم الجهات المختصة بمنع تجمع المياه أو الأوساخ بما يجعلها عرضة لانتشار الأمراض أو الأوبئة أو مضايقة المواطنين. وكذلك مراقبة مياه الشرب للتأكد من صلاحيتها وكذلك تتخذ الإجراءات لتلقيح المواطنين ضد الأمراض أو الأوبئة ومراقبة المحلات العامة للتأكد من مراعاتها للشروط الصحية المطلوبة ، ومنها أيضا اتخاذ إجراءات الحجر الصحي لمنع انتشار الأوبئة.</a:t>
            </a:r>
            <a:endParaRPr lang="en-US" dirty="0"/>
          </a:p>
          <a:p>
            <a:pPr lvl="0"/>
            <a:r>
              <a:rPr lang="ar-IQ" b="1" dirty="0"/>
              <a:t>- السكينة العامة :- </a:t>
            </a:r>
            <a:endParaRPr lang="en-US" dirty="0"/>
          </a:p>
          <a:p>
            <a:r>
              <a:rPr lang="ar-IQ" dirty="0"/>
              <a:t>       ويقصد بها كل ما من شأنه أن يمس راحة المواطنين ، أي المحافظة على السكون والهدوء في الطرق والأماكن العامة أو المناطق السكنية وذلك بمنع كل </a:t>
            </a:r>
            <a:r>
              <a:rPr lang="ar-IQ" dirty="0" err="1"/>
              <a:t>شىء</a:t>
            </a:r>
            <a:r>
              <a:rPr lang="ar-IQ" dirty="0"/>
              <a:t> يؤثر على راحة المواطن . ومن إجراءات الضبط الإداري الهافة لتوفير السكينة العامة منع مكبرات الصوت في الطرق العامة والأحياء السكنية في أوقات معينة ، ومنع استخدام منبهات  المركبات إلا في حالات الضرورة  القصوى،  ومنع استخدام الآلات المزعجة أو إنشاء المصانع في المناطق السكنية . وكذلك حماية المظهر العام للمدن وحماية الثقافة والفن . </a:t>
            </a:r>
          </a:p>
        </p:txBody>
      </p:sp>
    </p:spTree>
    <p:extLst>
      <p:ext uri="{BB962C8B-B14F-4D97-AF65-F5344CB8AC3E}">
        <p14:creationId xmlns:p14="http://schemas.microsoft.com/office/powerpoint/2010/main" val="3935274304"/>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t>أنواع الضبط </a:t>
            </a:r>
            <a:r>
              <a:rPr lang="ar-IQ" b="1" dirty="0"/>
              <a:t>الإداري</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85000" lnSpcReduction="10000"/>
          </a:bodyPr>
          <a:lstStyle/>
          <a:p>
            <a:r>
              <a:rPr lang="ar-IQ" dirty="0"/>
              <a:t> </a:t>
            </a:r>
            <a:endParaRPr lang="en-US" dirty="0"/>
          </a:p>
          <a:p>
            <a:r>
              <a:rPr lang="ar-IQ" dirty="0"/>
              <a:t>       هناك صورتين أو نوعين للضبط الإداري وهي :- </a:t>
            </a:r>
            <a:endParaRPr lang="en-US" dirty="0"/>
          </a:p>
          <a:p>
            <a:pPr lvl="0"/>
            <a:r>
              <a:rPr lang="ar-IQ" dirty="0"/>
              <a:t>- </a:t>
            </a:r>
            <a:r>
              <a:rPr lang="ar-IQ" b="1" dirty="0"/>
              <a:t>الضبط الإداري العام :- </a:t>
            </a:r>
            <a:endParaRPr lang="en-US" dirty="0"/>
          </a:p>
          <a:p>
            <a:r>
              <a:rPr lang="ar-IQ" dirty="0"/>
              <a:t>       يقصد بالضبط الإداري العام حماية النظام العام في كافة عناصره، أي هو مجموعة الأوامر والقرارات والإجراءات التي تتخذها الإدارة في حماية النظام العام ، وذلك بالعمل على منع أي إخلال أو اضطراب بالأمن العام والسكينة العامة والصحة العامة والقيم </a:t>
            </a:r>
            <a:r>
              <a:rPr lang="ar-IQ" dirty="0" err="1"/>
              <a:t>والمبادىء</a:t>
            </a:r>
            <a:r>
              <a:rPr lang="ar-IQ" dirty="0"/>
              <a:t> العامة الأخلاقية للمجتمع ، مثال ذلك منع وقوع الجرائم والرقابة على المحلات الخطرة أو المضرة بالصحة ومنع دخول الأغذية الفاسدة ومنع عرض الأفلام والمسرحيات المنافية للأخلاق. </a:t>
            </a:r>
            <a:endParaRPr lang="en-US" dirty="0"/>
          </a:p>
          <a:p>
            <a:r>
              <a:rPr lang="ar-IQ" b="1" dirty="0"/>
              <a:t>2 - الضبط الإداري الخاص :- </a:t>
            </a:r>
            <a:endParaRPr lang="en-US" dirty="0"/>
          </a:p>
          <a:p>
            <a:r>
              <a:rPr lang="ar-IQ" dirty="0"/>
              <a:t>       يقصد به حماية النظام العام من زاوية أو ناحية معينة من نشاط الأفراد من خلال منح صلاحيات ضبط خاص بموجب نصوص قانونية أو قرارات إدارية. مثال ذلك سلطات الضبط الخاص بتنظيم نشاط صيد بعض الحيوانات النادرة، وتنظيم العمل في بعض المحلات العامة المضرة بالصحة، وقد يتعلق الضبط </a:t>
            </a:r>
            <a:r>
              <a:rPr lang="ar-IQ" dirty="0" err="1"/>
              <a:t>الإداي</a:t>
            </a:r>
            <a:r>
              <a:rPr lang="ar-IQ" dirty="0"/>
              <a:t> الخاص بتنظيم ممارسة مهنة أو نشاط معين مثل ( الطب ، والمحاماة، والصيادلة ) . ويستهدف الضبط الإداري الخاص الى المحافظة على نظافة وجمالية المدينة والطرق والميادين العامة .</a:t>
            </a:r>
            <a:endParaRPr lang="en-US" dirty="0"/>
          </a:p>
          <a:p>
            <a:endParaRPr lang="ar-IQ" dirty="0"/>
          </a:p>
        </p:txBody>
      </p:sp>
    </p:spTree>
    <p:extLst>
      <p:ext uri="{BB962C8B-B14F-4D97-AF65-F5344CB8AC3E}">
        <p14:creationId xmlns:p14="http://schemas.microsoft.com/office/powerpoint/2010/main" val="1951788380"/>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وسائل الضبط الإداري :- </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55000" lnSpcReduction="20000"/>
          </a:bodyPr>
          <a:lstStyle/>
          <a:p>
            <a:r>
              <a:rPr lang="ar-IQ" dirty="0"/>
              <a:t> تتعدد الوسائل والأساليب الي تلجأ إليها هيئات الضبط الإداري في سبيل تحقيق أهداف الضبط الإداري أثناء مباشرتها لتلك الوظيفة العامة في المحافظة على النظام العام ، وتتخذ هذه الوسائل الأشكال التالية :-</a:t>
            </a:r>
            <a:endParaRPr lang="en-US" dirty="0"/>
          </a:p>
          <a:p>
            <a:pPr lvl="0"/>
            <a:r>
              <a:rPr lang="ar-IQ" b="1" dirty="0"/>
              <a:t> اللوائح التنظيمية :-</a:t>
            </a:r>
            <a:endParaRPr lang="en-US" dirty="0"/>
          </a:p>
          <a:p>
            <a:r>
              <a:rPr lang="ar-IQ" dirty="0"/>
              <a:t>        وهي عبارة عن قواعد عامة تضعها هيئات الضبط الإداري تقيد بها بعض أوجه النشاط الفردي في سبيل تحقيق غاية محدودة في المحافظة على النظام العام ويتعرض من يخالفها للعقوبة الجزائية ، مثال ذلك أنظمة المرور والقرارات المتعلقة بالصحة العامة وحماية البيئة .</a:t>
            </a:r>
            <a:endParaRPr lang="en-US" dirty="0"/>
          </a:p>
          <a:p>
            <a:r>
              <a:rPr lang="en-US" dirty="0"/>
              <a:t>       </a:t>
            </a:r>
            <a:r>
              <a:rPr lang="ar-IQ" dirty="0"/>
              <a:t> وقد تتضمن لوائح الضبط الإداري العامة منع القيام بنشاط معين أو القيام بإجراءات </a:t>
            </a:r>
            <a:r>
              <a:rPr lang="ar-IQ" dirty="0" err="1"/>
              <a:t>معينة..وقد</a:t>
            </a:r>
            <a:r>
              <a:rPr lang="ar-IQ" dirty="0"/>
              <a:t> تتضمن تلك اللوائح شرط الحصول على إذن مسبق من السلطات الإدارية المختصة للقيام بنشاط معين ... وأحياناً تتضمن هذه اللوائح اشتراط إخبار الإدارة ببدء ممارسة نشاط ما من قبل الأفراد ، واخيرا فإن هذه اللوائح قد تكتفي بتنظيم نشاط معين .</a:t>
            </a:r>
            <a:endParaRPr lang="en-US" dirty="0"/>
          </a:p>
          <a:p>
            <a:r>
              <a:rPr lang="ar-IQ" b="1" dirty="0"/>
              <a:t>      2 - أوامر الضبط الإداري الفردية :- </a:t>
            </a:r>
            <a:endParaRPr lang="en-US" dirty="0"/>
          </a:p>
          <a:p>
            <a:r>
              <a:rPr lang="ar-IQ" dirty="0"/>
              <a:t>       إذا كانت اللوائح التنظيمية تتضمن قواعد عامة تنطبق على عدد غير معين من الأشخاص فأن الأوامر الفردية على خلاف ذلك ، فهي تتضمن أوامر بحق شخص أو أشخاص معينين بذواتهم أو محددين بصفاتهم ، مثال ذلك منح إجازة قيادة السيارات أو إجازة فتح محل تجاري أو الأمر بهدم مبنى آيل للسقوط أو إجازة حمل السلاح أو إجازة البناء . وهذه القرارات الفردية قد تكون تطبيقا لقرار تنظيمي على شخص أو أشخاص معينين .</a:t>
            </a:r>
            <a:endParaRPr lang="en-US" dirty="0"/>
          </a:p>
          <a:p>
            <a:r>
              <a:rPr lang="ar-IQ" b="1" dirty="0"/>
              <a:t>3 - التنفيذ الجبري :-</a:t>
            </a:r>
            <a:endParaRPr lang="en-US" dirty="0"/>
          </a:p>
          <a:p>
            <a:r>
              <a:rPr lang="ar-IQ" dirty="0"/>
              <a:t>       يعد هذا الإجراء من أخطر وسائل الضبط الإداري وأكثرها تهديداً لحقوق الأفراد وحرياتهم </a:t>
            </a:r>
            <a:r>
              <a:rPr lang="ar-IQ" dirty="0" err="1"/>
              <a:t>بمايتضمنه</a:t>
            </a:r>
            <a:r>
              <a:rPr lang="ar-IQ" dirty="0"/>
              <a:t> من أساليب القوة والقهر التي تصل إلى حد القبض على الأفراد أو استعمال العنف ضدهم ، ولا يجوز للإدارة أن تلجأ إلى القوة المادية إلا في الحالات الاستثنائية والتي تصبح فيها استخدام القوة الجبرية هو الحل الوحيد للمحافظة على النظام . أن استخدام القوة يجب أن يكون منظماً بتشريع في الحدود اللازمة لإعادة النظام إلى الحياة العامة . ويمكن أن يشبه هذا الإجراء بحق الدفاع الشرعي للمجتمع . </a:t>
            </a:r>
            <a:r>
              <a:rPr lang="ar-IQ" dirty="0" err="1"/>
              <a:t>فاالنظام</a:t>
            </a:r>
            <a:r>
              <a:rPr lang="ar-IQ" dirty="0"/>
              <a:t> العام يهم عموم المجتمع والاعتداء عليه أو خرقه يوجب على الإدارة اتخاذ الإجراءات اللازمة للمحافظة عليه .</a:t>
            </a:r>
            <a:endParaRPr lang="en-US" dirty="0"/>
          </a:p>
          <a:p>
            <a:r>
              <a:rPr lang="ar-IQ" dirty="0"/>
              <a:t>       ومن الحالات التي يمكن فيها اللجوء إلى التنفيذ الجبري أن يبيح القانون أو اللوائح استعمال هذا الحق ، أو يرفض الأفراد تنفيذ القوانين واللوائح ولا يوجد أسلوب أخر لحمل الأفراد على احترام القوانين واللوائح غير التنفيذ الجبري .</a:t>
            </a:r>
          </a:p>
        </p:txBody>
      </p:sp>
    </p:spTree>
    <p:extLst>
      <p:ext uri="{BB962C8B-B14F-4D97-AF65-F5344CB8AC3E}">
        <p14:creationId xmlns:p14="http://schemas.microsoft.com/office/powerpoint/2010/main" val="3300757721"/>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حدود وسلطات الضبط الإداري :-</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55000" lnSpcReduction="20000"/>
          </a:bodyPr>
          <a:lstStyle/>
          <a:p>
            <a:r>
              <a:rPr lang="ar-IQ" b="1" dirty="0"/>
              <a:t>أولاً: سلطة الضبط الإداري في الظروف الاعتيادية:</a:t>
            </a:r>
            <a:endParaRPr lang="en-US" dirty="0"/>
          </a:p>
          <a:p>
            <a:r>
              <a:rPr lang="ar-IQ" b="1" dirty="0"/>
              <a:t>       </a:t>
            </a:r>
            <a:r>
              <a:rPr lang="ar-IQ" dirty="0"/>
              <a:t>تمارس الإدارة سلطاتها في هذه الأحوال في </a:t>
            </a:r>
            <a:r>
              <a:rPr lang="ar-IQ" dirty="0" err="1"/>
              <a:t>إتخاذ</a:t>
            </a:r>
            <a:r>
              <a:rPr lang="ar-IQ" dirty="0"/>
              <a:t> التدابير الاحتياطية لتنظيم الحياة العامة محددة كيفية ممارسة الأفراد لحرياتهم المقررة بموجب النصوص الدستورية أو القانونية التي تصبح السلطة الإدارية محددة في ممارسة لنشاطها البوليسي، كحرية الصحافة، العبادة، التنقل. بينما تتوسع </a:t>
            </a:r>
            <a:r>
              <a:rPr lang="ar-IQ" dirty="0" err="1"/>
              <a:t>هذة</a:t>
            </a:r>
            <a:r>
              <a:rPr lang="ar-IQ" dirty="0"/>
              <a:t> السلطة في الميادين التي لم ينظمها قانون. إلا أن المبدأ العام وفق </a:t>
            </a:r>
            <a:r>
              <a:rPr lang="ar-IQ" dirty="0" err="1"/>
              <a:t>ماذهب</a:t>
            </a:r>
            <a:r>
              <a:rPr lang="ar-IQ" dirty="0"/>
              <a:t> اليه مجلس الدولة الفرنسي هو أن الحرية هي القاعدة وتدخل البوليس الإداري هو الاستثناء. ويتخذ من أجل المحافظة على النظام، ومن أجل ذلك يراقب القضاء الإداري نشاط الادارة في هذا الميدان فقاً لمبدأ المشروعية ويؤسس هذه الرقابة القضائية على أن سلطة الضبط الادارية مقيدة لا مطلقة لذلك على الادارة التوفيق بين المحافظة على النظام العام وبين ضمان حريات الأفراد، لهذا يمكن للقضاء من أجل تحقيق مشروعية القرارات الادارية مراقبة أهداف البوليس الإداري التي يجب أن تكون مشروعة وإلا فأن تصرفها سيكون مشوباً بعيب </a:t>
            </a:r>
            <a:r>
              <a:rPr lang="ar-IQ" dirty="0" err="1"/>
              <a:t>الإنحراف</a:t>
            </a:r>
            <a:r>
              <a:rPr lang="ar-IQ" dirty="0"/>
              <a:t>، ويراقب كذلك البواعث أي الأسباب التي دفعت الادارة اللجوء إلى وسائل الضبط الإداري أي التأكد ما اذا كانت الأسباب التي </a:t>
            </a:r>
            <a:r>
              <a:rPr lang="ar-IQ" dirty="0" err="1"/>
              <a:t>أعتمدتها</a:t>
            </a:r>
            <a:r>
              <a:rPr lang="ar-IQ" dirty="0"/>
              <a:t> الادارة كافية ومبررة لتدخلها ويراقب كذلك الوسائل ومشروعيتها وتتعلق بمدى ملاءمة الوسيلة للأسباب التي حملت الادارة على التدخل.</a:t>
            </a:r>
            <a:endParaRPr lang="en-US" dirty="0"/>
          </a:p>
          <a:p>
            <a:r>
              <a:rPr lang="ar-IQ" b="1" dirty="0"/>
              <a:t>ثانياً:  سلطة الضبط الإداري في الظروف الاستثنائية:</a:t>
            </a:r>
            <a:endParaRPr lang="en-US" dirty="0"/>
          </a:p>
          <a:p>
            <a:r>
              <a:rPr lang="en-US" dirty="0"/>
              <a:t>      </a:t>
            </a:r>
            <a:r>
              <a:rPr lang="ar-IQ" dirty="0"/>
              <a:t>إن مبدأ المشروعية يتطلب إخضاع نشاط الادارة الى القانون مع ضمان رقابة قضائية من أجل إلغاء تصرفات الادارة غير المشروعة. إلا أن الدولة قد يتعرض أمنها الداخلي أو الخارجي الى الخطوة ولم تعد قواعد المشروعية العادية قادرة على تمكين الادارة مواجهة هذه الظروف وتأمين الحفاظ على النظام العام أو حتى وجود الدولة أحياناً لذلك يتدخل المشرع في تخويل الادارة سلطات واسعة في الظروف الاستثنائية كالفقرة (ز) من المادة الثانية 	</a:t>
            </a:r>
            <a:r>
              <a:rPr lang="ar-IQ" dirty="0" err="1"/>
              <a:t>والستون</a:t>
            </a:r>
            <a:r>
              <a:rPr lang="ar-IQ" dirty="0"/>
              <a:t> من الدستور العراقي لعام 1970 منحت مجلس الوزراء صلاحية إعلان حالة </a:t>
            </a:r>
            <a:r>
              <a:rPr lang="ar-IQ" dirty="0" err="1"/>
              <a:t>الطورىء</a:t>
            </a:r>
            <a:r>
              <a:rPr lang="ar-IQ" dirty="0"/>
              <a:t> الكلية أو الجزئية كما منحت المادة (16) من الدستور الفرنسي لعام 1958 صلاحية استثنائية لرئيس الدولة في اتخاذ قرارات لها قوة القانون.</a:t>
            </a:r>
            <a:endParaRPr lang="en-US" dirty="0"/>
          </a:p>
          <a:p>
            <a:r>
              <a:rPr lang="ar-IQ" dirty="0"/>
              <a:t>إن نظرية الظروف الاستثنائية هي من صنع القضاء الاداري ويجيز القضاء للإدارة أن تتحلل مؤقتاً من قيود المشروعية العادية لتخضع الى مشروعية خاصة وهي مشروعية الأزمات ولا يشترط أن يكون الظرف الاستثنائي عاماً يشمل الدولة كلها، وتقوم مراقبة القضاء في ظل هذه الظروف التحري عما اذا كان الإجراء المتخذ </a:t>
            </a:r>
            <a:r>
              <a:rPr lang="ar-IQ" dirty="0" err="1"/>
              <a:t>تقتضيه</a:t>
            </a:r>
            <a:r>
              <a:rPr lang="ar-IQ" dirty="0"/>
              <a:t> الظروف القائمة رغم ذلك يجب الأخذ بنظر الاعتبار أن مبدأ المشروعية يجب أن يهدف قبل كل شيء الى بقاء الدولة لذلك يمكن للإدارة عند تعرض البلاد الى خطر، </a:t>
            </a:r>
            <a:r>
              <a:rPr lang="ar-IQ" dirty="0" err="1"/>
              <a:t>إتخاذ</a:t>
            </a:r>
            <a:r>
              <a:rPr lang="ar-IQ" dirty="0"/>
              <a:t> الاجراءات اللازمة ولو خالف في ذلك القانون ما دام إجراءها يهدف الى تحقيق الصالح العام.</a:t>
            </a:r>
            <a:endParaRPr lang="en-US" dirty="0"/>
          </a:p>
          <a:p>
            <a:r>
              <a:rPr lang="ar-IQ" dirty="0"/>
              <a:t> </a:t>
            </a:r>
            <a:endParaRPr lang="en-US" dirty="0"/>
          </a:p>
          <a:p>
            <a:r>
              <a:rPr lang="ar-IQ" dirty="0"/>
              <a:t> </a:t>
            </a:r>
            <a:endParaRPr lang="en-US" dirty="0"/>
          </a:p>
          <a:p>
            <a:endParaRPr lang="ar-IQ" dirty="0"/>
          </a:p>
        </p:txBody>
      </p:sp>
    </p:spTree>
    <p:extLst>
      <p:ext uri="{BB962C8B-B14F-4D97-AF65-F5344CB8AC3E}">
        <p14:creationId xmlns:p14="http://schemas.microsoft.com/office/powerpoint/2010/main" val="909171857"/>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الظروف الاستثنائية في التشريع العراقي :</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47500" lnSpcReduction="20000"/>
          </a:bodyPr>
          <a:lstStyle/>
          <a:p>
            <a:pPr lvl="0"/>
            <a:r>
              <a:rPr lang="ar-IQ" b="1" dirty="0"/>
              <a:t>الادارة العرفية:</a:t>
            </a:r>
            <a:endParaRPr lang="en-US" dirty="0"/>
          </a:p>
          <a:p>
            <a:r>
              <a:rPr lang="en-US" b="1" dirty="0"/>
              <a:t> </a:t>
            </a:r>
            <a:r>
              <a:rPr lang="ar-IQ" b="1" dirty="0"/>
              <a:t>       </a:t>
            </a:r>
            <a:r>
              <a:rPr lang="ar-IQ" dirty="0"/>
              <a:t>ميز المشرع الفرنسي بين الأحكام العرفية وحالة </a:t>
            </a:r>
            <a:r>
              <a:rPr lang="ar-IQ" dirty="0" err="1"/>
              <a:t>الطورىء</a:t>
            </a:r>
            <a:r>
              <a:rPr lang="ar-IQ" dirty="0"/>
              <a:t> جاعلاً الأحكام العرفية لمواجهة حالة أكثر خطورة كالحرب أو التهديد بها ، أما حالة </a:t>
            </a:r>
            <a:r>
              <a:rPr lang="ar-IQ" dirty="0" err="1"/>
              <a:t>الطورىء</a:t>
            </a:r>
            <a:r>
              <a:rPr lang="ar-IQ" dirty="0"/>
              <a:t> فهي إجراءات لمواجهة اضطرابات داخلية تهدد النظام العام. </a:t>
            </a:r>
            <a:r>
              <a:rPr lang="ar-IQ" b="1" dirty="0"/>
              <a:t>فالأحكام العرفية تعني كذلك </a:t>
            </a:r>
            <a:r>
              <a:rPr lang="ar-IQ" b="1" dirty="0" err="1"/>
              <a:t>إنتقال</a:t>
            </a:r>
            <a:r>
              <a:rPr lang="ar-IQ" b="1" dirty="0"/>
              <a:t> السلطة من الأجهزة المدنية الى العسكرية مع تشكيل محاكم عسكرية، </a:t>
            </a:r>
            <a:r>
              <a:rPr lang="ar-IQ" dirty="0"/>
              <a:t>وفي العراق نجد</a:t>
            </a:r>
            <a:r>
              <a:rPr lang="ar-IQ" b="1" dirty="0"/>
              <a:t> </a:t>
            </a:r>
            <a:r>
              <a:rPr lang="ar-IQ" dirty="0"/>
              <a:t>أن دستور عام  1925 ميز كذلك بين </a:t>
            </a:r>
            <a:r>
              <a:rPr lang="ar-IQ" dirty="0" err="1"/>
              <a:t>الإثنين</a:t>
            </a:r>
            <a:r>
              <a:rPr lang="ar-IQ" dirty="0"/>
              <a:t> إذ صدر مرسوم الادارة العرفية في 14</a:t>
            </a:r>
            <a:r>
              <a:rPr lang="ar-IQ" b="1" dirty="0"/>
              <a:t> /</a:t>
            </a:r>
            <a:r>
              <a:rPr lang="ar-IQ" dirty="0"/>
              <a:t>5/1935 برقم (18) الذي يجيز توقف تطبيق القوانين والأنظمة المرعية، ثم صدر مرسوم </a:t>
            </a:r>
            <a:r>
              <a:rPr lang="ar-IQ" dirty="0" err="1"/>
              <a:t>الطورىء</a:t>
            </a:r>
            <a:r>
              <a:rPr lang="ar-IQ" dirty="0"/>
              <a:t> رقم (1) لسنة 1956.</a:t>
            </a:r>
            <a:endParaRPr lang="en-US" dirty="0"/>
          </a:p>
          <a:p>
            <a:r>
              <a:rPr lang="ar-IQ" dirty="0"/>
              <a:t>       في عام 1965 صدر قانون السلامة الوطنية رقم (4) الذي ألغي مرسوم الادارة العرفية وأبقى على حالة </a:t>
            </a:r>
            <a:r>
              <a:rPr lang="ar-IQ" dirty="0" err="1"/>
              <a:t>الطورىء</a:t>
            </a:r>
            <a:r>
              <a:rPr lang="ar-IQ" dirty="0"/>
              <a:t> عند مواجهة خطر داخلي أو خارجي ويناط برئيس الدولة إعلان حالة </a:t>
            </a:r>
            <a:r>
              <a:rPr lang="ar-IQ" dirty="0" err="1"/>
              <a:t>الطورىء</a:t>
            </a:r>
            <a:r>
              <a:rPr lang="ar-IQ" dirty="0"/>
              <a:t> الكلية أو الجزئية، وبموجب المادة (4) من القانون لرئيس الوزراء أن يمارس في المناطق المشمولة </a:t>
            </a:r>
            <a:r>
              <a:rPr lang="ar-IQ" dirty="0" err="1"/>
              <a:t>بالطورىء</a:t>
            </a:r>
            <a:r>
              <a:rPr lang="ar-IQ" dirty="0"/>
              <a:t> سلطات متعددة منها:</a:t>
            </a:r>
            <a:endParaRPr lang="en-US" dirty="0"/>
          </a:p>
          <a:p>
            <a:r>
              <a:rPr lang="ar-IQ" dirty="0"/>
              <a:t>       فرض قيود على حرية الأشخاص في الانتقال والتجوال في أماكن وأوقات معينة، </a:t>
            </a:r>
            <a:r>
              <a:rPr lang="ar-IQ" dirty="0" err="1"/>
              <a:t>أعتقال</a:t>
            </a:r>
            <a:r>
              <a:rPr lang="ar-IQ" dirty="0"/>
              <a:t> الأشخاص المشتبه في سلوكهم الاجرامي الأمر بتفتيش الأشخاص </a:t>
            </a:r>
            <a:r>
              <a:rPr lang="ar-IQ" dirty="0" err="1"/>
              <a:t>والأمكان</a:t>
            </a:r>
            <a:r>
              <a:rPr lang="ar-IQ" dirty="0"/>
              <a:t>، حظر الدخول في بعض الأماكن حظراً مطلقاً أو مقيد، فرض قيود على السفر الى خارج البلاد، فرض الرقابة على الصحف والمجلات، ووسائل البريد....الخ.</a:t>
            </a:r>
            <a:endParaRPr lang="en-US" dirty="0"/>
          </a:p>
          <a:p>
            <a:r>
              <a:rPr lang="ar-IQ" b="1" dirty="0"/>
              <a:t>2 – قانون </a:t>
            </a:r>
            <a:r>
              <a:rPr lang="ar-IQ" b="1" dirty="0" err="1"/>
              <a:t>الإستعانة</a:t>
            </a:r>
            <a:r>
              <a:rPr lang="ar-IQ" b="1" dirty="0"/>
              <a:t> </a:t>
            </a:r>
            <a:r>
              <a:rPr lang="ar-IQ" b="1" dirty="0" err="1"/>
              <a:t>الإضطرارية</a:t>
            </a:r>
            <a:r>
              <a:rPr lang="ar-IQ" b="1" dirty="0"/>
              <a:t> رقم 73 لسنة 1961:</a:t>
            </a:r>
            <a:endParaRPr lang="en-US" dirty="0"/>
          </a:p>
          <a:p>
            <a:r>
              <a:rPr lang="ar-IQ" b="1" dirty="0"/>
              <a:t>     </a:t>
            </a:r>
            <a:r>
              <a:rPr lang="ar-IQ" dirty="0"/>
              <a:t>  يمكن لرؤساء الوحدات </a:t>
            </a:r>
            <a:r>
              <a:rPr lang="ar-IQ" dirty="0" err="1"/>
              <a:t>إتخاذ</a:t>
            </a:r>
            <a:r>
              <a:rPr lang="ar-IQ" dirty="0"/>
              <a:t> الإجراءات والتدابير الضرورية لمواجهة حوادث فجائية وخطرة كالفيضانات ، الحرائق ، </a:t>
            </a:r>
            <a:r>
              <a:rPr lang="ar-IQ" dirty="0" err="1"/>
              <a:t>إنهيار</a:t>
            </a:r>
            <a:r>
              <a:rPr lang="ar-IQ" dirty="0"/>
              <a:t> المباني، </a:t>
            </a:r>
            <a:r>
              <a:rPr lang="ar-IQ" dirty="0" err="1"/>
              <a:t>الأفات</a:t>
            </a:r>
            <a:r>
              <a:rPr lang="ar-IQ" dirty="0"/>
              <a:t> الزراعية. ومن هذه الإجراءات هي صلاحية الاستيلاء على وسائل النقل والمباني أو أية مادة أخرى وكذلك الاستعانة بالقوى البشرية في حدود وحدته الادارية.</a:t>
            </a:r>
            <a:endParaRPr lang="en-US" dirty="0"/>
          </a:p>
          <a:p>
            <a:r>
              <a:rPr lang="ar-IQ" b="1" dirty="0"/>
              <a:t>3 – المادة (19) من قانون المحافظات رقم 159 لسنة 1969:</a:t>
            </a:r>
            <a:endParaRPr lang="en-US" dirty="0"/>
          </a:p>
          <a:p>
            <a:r>
              <a:rPr lang="ar-IQ" dirty="0"/>
              <a:t>      إذ يجوز لوزير الداخلية إصدار بيان بالوحدات الادارية التي يتطلب الحفاظ على الأمن فيها نتيجة تعرضه للإخلال به. ويكون هذا البيان نافذاً لمدة سنة واحدة قابلة للإلغاء أو التجديد، وينشر في الجريدة الرسمية، ويمكن بموجب هذه المادة القاء القبض على الفاعلين، المحرضين وتوقيفهم وفقاً للمواد المحددة قانوناً ويمكنه بذلك استبعاد أشخاص يكون بقاءهم في الوحدة الادارية مصدر خطر.</a:t>
            </a:r>
            <a:endParaRPr lang="en-US" dirty="0"/>
          </a:p>
          <a:p>
            <a:r>
              <a:rPr lang="ar-IQ" b="1" dirty="0"/>
              <a:t>4 – قانون التعبئة رقم 12 لسنة1971:</a:t>
            </a:r>
            <a:endParaRPr lang="en-US" dirty="0"/>
          </a:p>
          <a:p>
            <a:r>
              <a:rPr lang="ar-IQ" dirty="0"/>
              <a:t>       يقصد به تعبئة الإمكانات البشرية والمادية والاستعداد لمواجهة خطر الحرب ويتم ذلك بقرار يصدر من مجلس الوزراء بناءً على اقتراح من مجلس الدفاع الأعلى ويمنح وزير الدفاع ووزير الداخلية سلطات استثنائية </a:t>
            </a:r>
            <a:r>
              <a:rPr lang="ar-IQ" dirty="0" err="1"/>
              <a:t>للإنتقال</a:t>
            </a:r>
            <a:r>
              <a:rPr lang="ar-IQ" dirty="0"/>
              <a:t> بالبلاد من حالة السلم الى حالة الحرب.</a:t>
            </a:r>
            <a:endParaRPr lang="en-US" dirty="0"/>
          </a:p>
          <a:p>
            <a:r>
              <a:rPr lang="ar-IQ" b="1" dirty="0"/>
              <a:t>5 – قانون الدفاع الوطني رقم 64 لسنة 1978:</a:t>
            </a:r>
            <a:endParaRPr lang="en-US" dirty="0"/>
          </a:p>
          <a:p>
            <a:r>
              <a:rPr lang="ar-IQ" dirty="0"/>
              <a:t>       يهدف هذا القانون الى وقاية المدنيين </a:t>
            </a:r>
            <a:r>
              <a:rPr lang="ar-IQ" dirty="0" err="1"/>
              <a:t>أؤ</a:t>
            </a:r>
            <a:r>
              <a:rPr lang="ar-IQ" dirty="0"/>
              <a:t> الحفاظ على سلامة الموصلات كذلك ضمان أداء المرافق العامة لنشاطها </a:t>
            </a:r>
            <a:r>
              <a:rPr lang="ar-IQ" dirty="0" err="1"/>
              <a:t>بأتخاذ</a:t>
            </a:r>
            <a:r>
              <a:rPr lang="ar-IQ" dirty="0"/>
              <a:t> جميع                            الإجراءات الكفيلة للوقاية من أخطار الحرب والكوارث. ويصبح وزير الداخلية الرتبة الأعلى للدفاع المدني حيث يمكنه اصدار القرارات الضرورية واتخاذ الإجراءات الكفيلة من أجهزة الدفاع المدني.</a:t>
            </a:r>
            <a:endParaRPr lang="en-US" dirty="0"/>
          </a:p>
          <a:p>
            <a:endParaRPr lang="ar-IQ" dirty="0"/>
          </a:p>
        </p:txBody>
      </p:sp>
    </p:spTree>
    <p:extLst>
      <p:ext uri="{BB962C8B-B14F-4D97-AF65-F5344CB8AC3E}">
        <p14:creationId xmlns:p14="http://schemas.microsoft.com/office/powerpoint/2010/main" val="4220761103"/>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1169</TotalTime>
  <Words>1972</Words>
  <Application>Microsoft Office PowerPoint</Application>
  <PresentationFormat>عرض على الشاشة (3:4)‏</PresentationFormat>
  <Paragraphs>62</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مشربية</vt:lpstr>
      <vt:lpstr>المحاضرة الثانية /الضبط الإداري </vt:lpstr>
      <vt:lpstr>الضبط الإداري والضبط التشريعي والضبط القضائي . </vt:lpstr>
      <vt:lpstr>أنواع الضبط الإداري </vt:lpstr>
      <vt:lpstr>وسائل الضبط الإداري :-  </vt:lpstr>
      <vt:lpstr>حدود وسلطات الضبط الإداري :- </vt:lpstr>
      <vt:lpstr>الظروف الاستثنائية في التشريع العراقي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جمهورية العراق                                                                                       وزارة التعليم العالي والبحث العلمي    جامعة ديالى    كلية الادارة والاقتصاد     قسم الادارة العامة</dc:title>
  <dc:creator>DELL</dc:creator>
  <cp:lastModifiedBy>DELL</cp:lastModifiedBy>
  <cp:revision>50</cp:revision>
  <dcterms:created xsi:type="dcterms:W3CDTF">2019-04-03T08:00:36Z</dcterms:created>
  <dcterms:modified xsi:type="dcterms:W3CDTF">2019-12-18T09:09:34Z</dcterms:modified>
</cp:coreProperties>
</file>